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7" r:id="rId3"/>
    <p:sldId id="259" r:id="rId4"/>
    <p:sldId id="266" r:id="rId5"/>
    <p:sldId id="268" r:id="rId6"/>
    <p:sldId id="261" r:id="rId7"/>
    <p:sldId id="262" r:id="rId8"/>
    <p:sldId id="265" r:id="rId9"/>
    <p:sldId id="264" r:id="rId10"/>
    <p:sldId id="263"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15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528"/>
    <p:restoredTop sz="94648"/>
  </p:normalViewPr>
  <p:slideViewPr>
    <p:cSldViewPr>
      <p:cViewPr varScale="1">
        <p:scale>
          <a:sx n="142" d="100"/>
          <a:sy n="142" d="100"/>
        </p:scale>
        <p:origin x="312"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9/8/2025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10</a:t>
            </a:fld>
            <a:endParaRPr lang="en-US"/>
          </a:p>
        </p:txBody>
      </p:sp>
    </p:spTree>
    <p:extLst>
      <p:ext uri="{BB962C8B-B14F-4D97-AF65-F5344CB8AC3E}">
        <p14:creationId xmlns:p14="http://schemas.microsoft.com/office/powerpoint/2010/main" val="2926729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2</a:t>
            </a:fld>
            <a:endParaRPr lang="en-US"/>
          </a:p>
        </p:txBody>
      </p:sp>
    </p:spTree>
    <p:extLst>
      <p:ext uri="{BB962C8B-B14F-4D97-AF65-F5344CB8AC3E}">
        <p14:creationId xmlns:p14="http://schemas.microsoft.com/office/powerpoint/2010/main" val="11942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extLst>
      <p:ext uri="{BB962C8B-B14F-4D97-AF65-F5344CB8AC3E}">
        <p14:creationId xmlns:p14="http://schemas.microsoft.com/office/powerpoint/2010/main" val="2035207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5</a:t>
            </a:fld>
            <a:endParaRPr lang="en-US"/>
          </a:p>
        </p:txBody>
      </p:sp>
    </p:spTree>
    <p:extLst>
      <p:ext uri="{BB962C8B-B14F-4D97-AF65-F5344CB8AC3E}">
        <p14:creationId xmlns:p14="http://schemas.microsoft.com/office/powerpoint/2010/main" val="418036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6</a:t>
            </a:fld>
            <a:endParaRPr lang="en-US"/>
          </a:p>
        </p:txBody>
      </p:sp>
    </p:spTree>
    <p:extLst>
      <p:ext uri="{BB962C8B-B14F-4D97-AF65-F5344CB8AC3E}">
        <p14:creationId xmlns:p14="http://schemas.microsoft.com/office/powerpoint/2010/main" val="1889557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7</a:t>
            </a:fld>
            <a:endParaRPr lang="en-US"/>
          </a:p>
        </p:txBody>
      </p:sp>
    </p:spTree>
    <p:extLst>
      <p:ext uri="{BB962C8B-B14F-4D97-AF65-F5344CB8AC3E}">
        <p14:creationId xmlns:p14="http://schemas.microsoft.com/office/powerpoint/2010/main" val="79570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8</a:t>
            </a:fld>
            <a:endParaRPr lang="en-US"/>
          </a:p>
        </p:txBody>
      </p:sp>
    </p:spTree>
    <p:extLst>
      <p:ext uri="{BB962C8B-B14F-4D97-AF65-F5344CB8AC3E}">
        <p14:creationId xmlns:p14="http://schemas.microsoft.com/office/powerpoint/2010/main" val="1000376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9</a:t>
            </a:fld>
            <a:endParaRPr lang="en-US"/>
          </a:p>
        </p:txBody>
      </p:sp>
    </p:spTree>
    <p:extLst>
      <p:ext uri="{BB962C8B-B14F-4D97-AF65-F5344CB8AC3E}">
        <p14:creationId xmlns:p14="http://schemas.microsoft.com/office/powerpoint/2010/main" val="973045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9/8/2025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marketing-interactive.com/pr-awards/entry-submiss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FA8D16-BEB5-9D45-9D90-A4FB295590E3}"/>
              </a:ext>
            </a:extLst>
          </p:cNvPr>
          <p:cNvSpPr txBox="1"/>
          <p:nvPr/>
        </p:nvSpPr>
        <p:spPr>
          <a:xfrm>
            <a:off x="3088971" y="4155926"/>
            <a:ext cx="2966057" cy="307777"/>
          </a:xfrm>
          <a:prstGeom prst="rect">
            <a:avLst/>
          </a:prstGeom>
          <a:noFill/>
        </p:spPr>
        <p:txBody>
          <a:bodyPr wrap="square" rtlCol="0">
            <a:spAutoFit/>
          </a:bodyPr>
          <a:lstStyle/>
          <a:p>
            <a:pPr algn="ctr"/>
            <a:r>
              <a:rPr lang="en-US" sz="1400" dirty="0">
                <a:solidFill>
                  <a:schemeClr val="bg1"/>
                </a:solidFill>
                <a:latin typeface="Arial" panose="020B0604020202020204" pitchFamily="34" charset="0"/>
                <a:ea typeface="Helvetica Neue" panose="02000503000000020004" pitchFamily="2" charset="0"/>
                <a:cs typeface="Arial" panose="020B0604020202020204" pitchFamily="34" charset="0"/>
              </a:rPr>
              <a:t>CORE SUBMISSION DOCUMENT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2248363-1F93-3441-8DFF-096C598C0D7F}"/>
              </a:ext>
            </a:extLst>
          </p:cNvPr>
          <p:cNvGraphicFramePr>
            <a:graphicFrameLocks noGrp="1"/>
          </p:cNvGraphicFramePr>
          <p:nvPr>
            <p:extLst>
              <p:ext uri="{D42A27DB-BD31-4B8C-83A1-F6EECF244321}">
                <p14:modId xmlns:p14="http://schemas.microsoft.com/office/powerpoint/2010/main" val="4035886525"/>
              </p:ext>
            </p:extLst>
          </p:nvPr>
        </p:nvGraphicFramePr>
        <p:xfrm>
          <a:off x="143508" y="1275606"/>
          <a:ext cx="8856984" cy="3095601"/>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095601">
                <a:tc>
                  <a:txBody>
                    <a:bodyPr/>
                    <a:lstStyle/>
                    <a:p>
                      <a:endParaRPr lang="en-US" sz="1600" b="1" kern="1200" dirty="0">
                        <a:solidFill>
                          <a:schemeClr val="tx1"/>
                        </a:solidFill>
                        <a:latin typeface="Helvetica CE 55 Roman" panose="02000503040000020004" pitchFamily="2" charset="0"/>
                        <a:ea typeface="+mn-ea"/>
                        <a:cs typeface="+mn-cs"/>
                      </a:endParaRPr>
                    </a:p>
                    <a:p>
                      <a:endParaRPr lang="en-US" sz="1600" b="1" kern="1200" dirty="0">
                        <a:solidFill>
                          <a:schemeClr val="tx1"/>
                        </a:solidFill>
                        <a:latin typeface="Helvetica CE 55 Roman" panose="02000503040000020004" pitchFamily="2" charset="0"/>
                        <a:ea typeface="+mn-ea"/>
                        <a:cs typeface="+mn-cs"/>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r>
                        <a:rPr lang="en-US" sz="1200" b="1" kern="1200" dirty="0">
                          <a:solidFill>
                            <a:schemeClr val="tx1"/>
                          </a:solidFill>
                          <a:latin typeface="Arial" panose="020B0604020202020204" pitchFamily="34" charset="0"/>
                          <a:ea typeface="+mn-ea"/>
                          <a:cs typeface="Arial" panose="020B0604020202020204" pitchFamily="34" charset="0"/>
                        </a:rPr>
                        <a:t>DECLARATION </a:t>
                      </a:r>
                    </a:p>
                    <a:p>
                      <a:r>
                        <a:rPr lang="en-US" sz="1200" b="1" kern="1200" dirty="0">
                          <a:solidFill>
                            <a:schemeClr val="tx1"/>
                          </a:solidFill>
                          <a:latin typeface="Arial" panose="020B0604020202020204" pitchFamily="34" charset="0"/>
                          <a:ea typeface="+mn-ea"/>
                          <a:cs typeface="Arial" panose="020B0604020202020204" pitchFamily="34" charset="0"/>
                        </a:rPr>
                        <a:t> </a:t>
                      </a:r>
                    </a:p>
                    <a:p>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p>
                      <a:pPr>
                        <a:buFont typeface="Arial" pitchFamily="34" charset="0"/>
                        <a:buNone/>
                      </a:pPr>
                      <a:endParaRPr lang="en-GB" sz="1500" b="0" i="1" kern="1200" dirty="0">
                        <a:solidFill>
                          <a:schemeClr val="tx1"/>
                        </a:solidFill>
                        <a:latin typeface="Helvetica CE 55 Roman" panose="02000503040000020004" pitchFamily="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65616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B92DD10-C120-7748-89C9-44290E781C11}"/>
              </a:ext>
            </a:extLst>
          </p:cNvPr>
          <p:cNvGraphicFramePr>
            <a:graphicFrameLocks noGrp="1"/>
          </p:cNvGraphicFramePr>
          <p:nvPr>
            <p:extLst>
              <p:ext uri="{D42A27DB-BD31-4B8C-83A1-F6EECF244321}">
                <p14:modId xmlns:p14="http://schemas.microsoft.com/office/powerpoint/2010/main" val="3915966255"/>
              </p:ext>
            </p:extLst>
          </p:nvPr>
        </p:nvGraphicFramePr>
        <p:xfrm>
          <a:off x="305524" y="1779662"/>
          <a:ext cx="8532949" cy="2769681"/>
        </p:xfrm>
        <a:graphic>
          <a:graphicData uri="http://schemas.openxmlformats.org/drawingml/2006/table">
            <a:tbl>
              <a:tblPr firstRow="1" firstCol="1" lastRow="1" lastCol="1" bandRow="1" bandCol="1">
                <a:tableStyleId>{5C22544A-7EE6-4342-B048-85BDC9FD1C3A}</a:tableStyleId>
              </a:tblPr>
              <a:tblGrid>
                <a:gridCol w="3477716">
                  <a:extLst>
                    <a:ext uri="{9D8B030D-6E8A-4147-A177-3AD203B41FA5}">
                      <a16:colId xmlns:a16="http://schemas.microsoft.com/office/drawing/2014/main" val="20000"/>
                    </a:ext>
                  </a:extLst>
                </a:gridCol>
                <a:gridCol w="5055233">
                  <a:extLst>
                    <a:ext uri="{9D8B030D-6E8A-4147-A177-3AD203B41FA5}">
                      <a16:colId xmlns:a16="http://schemas.microsoft.com/office/drawing/2014/main" val="20001"/>
                    </a:ext>
                  </a:extLst>
                </a:gridCol>
              </a:tblGrid>
              <a:tr h="229444">
                <a:tc>
                  <a:txBody>
                    <a:bodyPr/>
                    <a:lstStyle/>
                    <a:p>
                      <a:pPr marL="0" marR="160020" algn="l">
                        <a:lnSpc>
                          <a:spcPct val="115000"/>
                        </a:lnSpc>
                        <a:spcBef>
                          <a:spcPts val="0"/>
                        </a:spcBef>
                        <a:spcAft>
                          <a:spcPts val="0"/>
                        </a:spcAft>
                      </a:pPr>
                      <a:r>
                        <a:rPr lang="en-US" sz="1050" dirty="0">
                          <a:solidFill>
                            <a:schemeClr val="tx1"/>
                          </a:solidFill>
                          <a:effectLst/>
                          <a:latin typeface="Arial" panose="020B0604020202020204" pitchFamily="34" charset="0"/>
                          <a:cs typeface="Arial" panose="020B0604020202020204" pitchFamily="34" charset="0"/>
                        </a:rPr>
                        <a:t>Category</a:t>
                      </a:r>
                      <a:endParaRPr lang="en-US" sz="1050" dirty="0">
                        <a:solidFill>
                          <a:schemeClr val="tx1"/>
                        </a:solidFill>
                        <a:effectLst/>
                        <a:latin typeface="Arial" panose="020B0604020202020204" pitchFamily="34" charset="0"/>
                        <a:ea typeface="Calibri"/>
                        <a:cs typeface="Arial" panose="020B0604020202020204" pitchFamily="34" charset="0"/>
                      </a:endParaRPr>
                    </a:p>
                  </a:txBody>
                  <a:tcPr marL="68580" marR="68580" marT="61200" marB="61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16135">
                <a:tc>
                  <a:txBody>
                    <a:bodyPr/>
                    <a:lstStyle/>
                    <a:p>
                      <a:r>
                        <a:rPr lang="en-US" sz="1050" dirty="0">
                          <a:solidFill>
                            <a:schemeClr val="tx1"/>
                          </a:solidFill>
                          <a:effectLst/>
                          <a:latin typeface="Arial" panose="020B0604020202020204" pitchFamily="34" charset="0"/>
                          <a:cs typeface="Arial" panose="020B0604020202020204" pitchFamily="34" charset="0"/>
                        </a:rPr>
                        <a:t>Client Organisation</a:t>
                      </a:r>
                      <a:br>
                        <a:rPr lang="en-US" sz="1050" dirty="0">
                          <a:solidFill>
                            <a:schemeClr val="tx1"/>
                          </a:solidFill>
                          <a:effectLst/>
                          <a:latin typeface="Arial" panose="020B0604020202020204" pitchFamily="34" charset="0"/>
                          <a:cs typeface="Arial" panose="020B0604020202020204" pitchFamily="34" charset="0"/>
                        </a:rPr>
                      </a:b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r>
                        <a:rPr lang="en-SG" sz="8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Chevron, Unilever)</a:t>
                      </a:r>
                      <a:r>
                        <a:rPr lang="en-GB" sz="700" b="0" dirty="0">
                          <a:solidFill>
                            <a:schemeClr val="tx1">
                              <a:lumMod val="50000"/>
                              <a:lumOff val="50000"/>
                            </a:schemeClr>
                          </a:solidFill>
                          <a:effectLst/>
                          <a:latin typeface="Arial" panose="020B0604020202020204" pitchFamily="34" charset="0"/>
                          <a:cs typeface="Arial" panose="020B0604020202020204" pitchFamily="34" charset="0"/>
                        </a:rPr>
                        <a:t> </a:t>
                      </a:r>
                      <a:r>
                        <a:rPr lang="en-SG" sz="7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endParaRPr lang="en-GB" sz="8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7091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dirty="0">
                          <a:solidFill>
                            <a:schemeClr val="tx1"/>
                          </a:solidFill>
                          <a:effectLst/>
                          <a:latin typeface="Arial" panose="020B0604020202020204" pitchFamily="34" charset="0"/>
                          <a:cs typeface="Arial" panose="020B0604020202020204" pitchFamily="34" charset="0"/>
                        </a:rPr>
                        <a:t>Brand </a:t>
                      </a:r>
                      <a:r>
                        <a:rPr lang="en-US" sz="850" b="1" dirty="0">
                          <a:solidFill>
                            <a:schemeClr val="tx1"/>
                          </a:solidFill>
                          <a:effectLst/>
                          <a:latin typeface="Arial" panose="020B0604020202020204" pitchFamily="34" charset="0"/>
                          <a:cs typeface="Arial" panose="020B0604020202020204" pitchFamily="34" charset="0"/>
                        </a:rPr>
                        <a:t>(</a:t>
                      </a:r>
                      <a:r>
                        <a:rPr lang="en-US" sz="850" b="1" i="1" dirty="0">
                          <a:solidFill>
                            <a:schemeClr val="tx1"/>
                          </a:solidFill>
                          <a:effectLst/>
                          <a:latin typeface="Arial" panose="020B0604020202020204" pitchFamily="34" charset="0"/>
                          <a:cs typeface="Arial" panose="020B0604020202020204" pitchFamily="34" charset="0"/>
                        </a:rPr>
                        <a:t>Only applicable if brand name and client organisation is different)*</a:t>
                      </a:r>
                      <a:br>
                        <a:rPr lang="en-US" sz="800" b="0" i="1" dirty="0">
                          <a:solidFill>
                            <a:schemeClr val="tx1"/>
                          </a:solidFill>
                          <a:effectLst/>
                          <a:latin typeface="Arial" panose="020B0604020202020204" pitchFamily="34" charset="0"/>
                          <a:cs typeface="Arial" panose="020B0604020202020204" pitchFamily="34" charset="0"/>
                        </a:rPr>
                      </a:b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 </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Caltex, Dove)</a:t>
                      </a:r>
                      <a:endParaRPr lang="en-GB" sz="700" b="0" kern="1200" dirty="0">
                        <a:solidFill>
                          <a:schemeClr val="tx1">
                            <a:lumMod val="50000"/>
                            <a:lumOff val="50000"/>
                          </a:schemeClr>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595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solidFill>
                            <a:schemeClr val="tx1"/>
                          </a:solidFill>
                          <a:effectLst/>
                          <a:latin typeface="Arial" panose="020B0604020202020204" pitchFamily="34" charset="0"/>
                          <a:cs typeface="Arial" panose="020B0604020202020204" pitchFamily="34" charset="0"/>
                        </a:rPr>
                        <a:t>Campaign/ Programme </a:t>
                      </a:r>
                      <a:r>
                        <a:rPr lang="en-US" sz="850" i="1" dirty="0">
                          <a:solidFill>
                            <a:schemeClr val="tx1"/>
                          </a:solidFill>
                          <a:effectLst/>
                          <a:latin typeface="Arial" panose="020B0604020202020204" pitchFamily="34" charset="0"/>
                          <a:cs typeface="Arial" panose="020B0604020202020204" pitchFamily="34" charset="0"/>
                        </a:rPr>
                        <a:t>(Max word Count: 12)*</a:t>
                      </a:r>
                      <a:br>
                        <a:rPr lang="en-US" sz="1050" dirty="0">
                          <a:solidFill>
                            <a:schemeClr val="tx1"/>
                          </a:solidFill>
                          <a:effectLst/>
                          <a:latin typeface="Arial" panose="020B0604020202020204" pitchFamily="34" charset="0"/>
                          <a:cs typeface="Arial" panose="020B0604020202020204" pitchFamily="34" charset="0"/>
                        </a:rPr>
                      </a:b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800" b="0" kern="1200" dirty="0">
                          <a:solidFill>
                            <a:schemeClr val="tx1"/>
                          </a:solidFill>
                          <a:effectLst/>
                          <a:latin typeface="Arial" panose="020B0604020202020204" pitchFamily="34" charset="0"/>
                          <a:ea typeface="+mn-ea"/>
                          <a:cs typeface="Arial" panose="020B0604020202020204" pitchFamily="34" charset="0"/>
                        </a:rPr>
                        <a:t> </a:t>
                      </a:r>
                      <a:endParaRPr lang="en-GB" sz="8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02310"/>
                  </a:ext>
                </a:extLst>
              </a:tr>
              <a:tr h="442483">
                <a:tc>
                  <a:txBody>
                    <a:bodyPr/>
                    <a:lstStyle/>
                    <a:p>
                      <a:r>
                        <a:rPr lang="en-US" sz="1050" dirty="0">
                          <a:solidFill>
                            <a:schemeClr val="tx1"/>
                          </a:solidFill>
                          <a:effectLst/>
                          <a:latin typeface="Arial" panose="020B0604020202020204" pitchFamily="34" charset="0"/>
                          <a:cs typeface="Arial" panose="020B0604020202020204" pitchFamily="34" charset="0"/>
                        </a:rPr>
                        <a:t>Agency</a:t>
                      </a:r>
                      <a:r>
                        <a:rPr lang="en-US" sz="1050" baseline="0" dirty="0">
                          <a:solidFill>
                            <a:schemeClr val="tx1"/>
                          </a:solidFill>
                          <a:effectLst/>
                          <a:latin typeface="Arial" panose="020B0604020202020204" pitchFamily="34" charset="0"/>
                          <a:cs typeface="Arial" panose="020B0604020202020204" pitchFamily="34" charset="0"/>
                        </a:rPr>
                        <a:t> </a:t>
                      </a:r>
                      <a:r>
                        <a:rPr lang="en-US" sz="800" b="1" i="1" dirty="0">
                          <a:solidFill>
                            <a:schemeClr val="tx1"/>
                          </a:solidFill>
                          <a:effectLst/>
                          <a:latin typeface="Arial" panose="020B0604020202020204" pitchFamily="34" charset="0"/>
                          <a:cs typeface="Arial" panose="020B0604020202020204" pitchFamily="34" charset="0"/>
                        </a:rPr>
                        <a:t>(if applicable)* </a:t>
                      </a:r>
                      <a:br>
                        <a:rPr lang="en-US" sz="800" b="0" i="1" dirty="0">
                          <a:solidFill>
                            <a:schemeClr val="tx1"/>
                          </a:solidFill>
                          <a:effectLst/>
                          <a:latin typeface="Arial" panose="020B0604020202020204" pitchFamily="34" charset="0"/>
                          <a:cs typeface="Arial" panose="020B0604020202020204" pitchFamily="34" charset="0"/>
                        </a:rPr>
                      </a:br>
                      <a:r>
                        <a:rPr lang="en-US" sz="800" b="0" i="1" dirty="0">
                          <a:solidFill>
                            <a:schemeClr val="tx1"/>
                          </a:solidFill>
                          <a:latin typeface="Arial" panose="020B0604020202020204" pitchFamily="34" charset="0"/>
                          <a:cs typeface="Arial" panose="020B0604020202020204" pitchFamily="34" charset="0"/>
                        </a:rPr>
                        <a:t>in collaboration/partnership with other agencies, please indicate the lead agency </a:t>
                      </a:r>
                      <a:r>
                        <a:rPr lang="en-US" sz="700" b="0" i="1" dirty="0">
                          <a:solidFill>
                            <a:schemeClr val="tx1">
                              <a:lumMod val="50000"/>
                              <a:lumOff val="50000"/>
                            </a:schemeClr>
                          </a:solidFill>
                          <a:latin typeface="Arial" panose="020B0604020202020204" pitchFamily="34" charset="0"/>
                          <a:cs typeface="Arial" panose="020B0604020202020204" pitchFamily="34" charset="0"/>
                        </a:rPr>
                        <a:t>(E.g. </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Elliot &amp; Co.(lead agency) , Grow Public Relations, Asia PR </a:t>
                      </a:r>
                      <a:r>
                        <a:rPr lang="en-SG" sz="700" b="0" i="1" kern="1200" dirty="0" err="1">
                          <a:solidFill>
                            <a:schemeClr val="tx1">
                              <a:lumMod val="50000"/>
                              <a:lumOff val="50000"/>
                            </a:schemeClr>
                          </a:solidFill>
                          <a:effectLst/>
                          <a:latin typeface="Arial" panose="020B0604020202020204" pitchFamily="34" charset="0"/>
                          <a:ea typeface="+mn-ea"/>
                          <a:cs typeface="Arial" panose="020B0604020202020204" pitchFamily="34" charset="0"/>
                        </a:rPr>
                        <a:t>Werkz</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endParaRPr lang="en-GB" sz="800" b="0" kern="1200" dirty="0">
                        <a:solidFill>
                          <a:schemeClr val="tx1">
                            <a:lumMod val="50000"/>
                            <a:lumOff val="50000"/>
                          </a:schemeClr>
                        </a:solidFill>
                        <a:effectLst/>
                        <a:latin typeface="Arial" panose="020B0604020202020204" pitchFamily="34" charset="0"/>
                        <a:ea typeface="+mn-ea"/>
                        <a:cs typeface="Arial" panose="020B0604020202020204" pitchFamily="34" charset="0"/>
                      </a:endParaRPr>
                    </a:p>
                  </a:txBody>
                  <a:tcPr marL="6858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CE 45 Light" pitchFamily="82" charset="0"/>
                        <a:ea typeface="Calibri"/>
                        <a:cs typeface="Times New Roman"/>
                      </a:endParaRPr>
                    </a:p>
                  </a:txBody>
                  <a:tcPr marL="6858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0F1D35C0-FD6C-41A8-EF07-EAD6DC95FDC2}"/>
              </a:ext>
            </a:extLst>
          </p:cNvPr>
          <p:cNvSpPr txBox="1"/>
          <p:nvPr/>
        </p:nvSpPr>
        <p:spPr>
          <a:xfrm>
            <a:off x="1491672" y="1131590"/>
            <a:ext cx="6160655" cy="507831"/>
          </a:xfrm>
          <a:prstGeom prst="rect">
            <a:avLst/>
          </a:prstGeom>
          <a:noFill/>
        </p:spPr>
        <p:txBody>
          <a:bodyPr wrap="square">
            <a:spAutoFit/>
          </a:bodyPr>
          <a:lstStyle/>
          <a:p>
            <a:pPr algn="ctr"/>
            <a:r>
              <a:rPr lang="en-US" sz="1600" b="1" dirty="0">
                <a:effectLst/>
                <a:latin typeface="Arial" panose="020B0604020202020204" pitchFamily="34" charset="0"/>
                <a:ea typeface="Calibri" panose="020F0502020204030204" pitchFamily="34" charset="0"/>
                <a:cs typeface="Arial" panose="020B0604020202020204" pitchFamily="34" charset="0"/>
              </a:rPr>
              <a:t>PR Awards: Core Submission Document</a:t>
            </a:r>
          </a:p>
          <a:p>
            <a:pPr algn="ctr"/>
            <a:r>
              <a:rPr lang="en-US" sz="1100" b="1" dirty="0">
                <a:effectLst/>
                <a:latin typeface="Arial" panose="020B0604020202020204" pitchFamily="34" charset="0"/>
                <a:ea typeface="Calibri" panose="020F0502020204030204" pitchFamily="34" charset="0"/>
                <a:cs typeface="Arial" panose="020B0604020202020204" pitchFamily="34" charset="0"/>
              </a:rPr>
              <a:t>Only Applicable for Categories 1-39</a:t>
            </a:r>
            <a:endParaRPr lang="en-SG" sz="11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63040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107504" y="1203598"/>
            <a:ext cx="8856984" cy="3016210"/>
          </a:xfrm>
          <a:prstGeom prst="rect">
            <a:avLst/>
          </a:prstGeom>
        </p:spPr>
        <p:txBody>
          <a:bodyPr wrap="square">
            <a:spAutoFit/>
          </a:bodyPr>
          <a:lstStyle/>
          <a:p>
            <a:r>
              <a:rPr lang="en-US" sz="1000" b="1" u="sng" dirty="0">
                <a:latin typeface="Arial" panose="020B0604020202020204" pitchFamily="34" charset="0"/>
                <a:cs typeface="Arial" panose="020B0604020202020204" pitchFamily="34" charset="0"/>
              </a:rPr>
              <a:t>Guidelines</a:t>
            </a:r>
            <a:br>
              <a:rPr lang="en-US" sz="1000" b="1" u="sng" dirty="0">
                <a:latin typeface="Arial" panose="020B0604020202020204" pitchFamily="34" charset="0"/>
                <a:cs typeface="Arial" panose="020B0604020202020204" pitchFamily="34" charset="0"/>
              </a:rPr>
            </a:b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refer to the </a:t>
            </a:r>
            <a:r>
              <a:rPr lang="en-US" sz="1000" b="1" dirty="0">
                <a:latin typeface="Arial" panose="020B0604020202020204" pitchFamily="34" charset="0"/>
                <a:cs typeface="Arial" panose="020B0604020202020204" pitchFamily="34" charset="0"/>
              </a:rPr>
              <a:t>PR Awards</a:t>
            </a:r>
            <a:r>
              <a:rPr lang="en-US" sz="1000" dirty="0">
                <a:latin typeface="Arial" panose="020B0604020202020204" pitchFamily="34" charset="0"/>
                <a:cs typeface="Arial" panose="020B0604020202020204" pitchFamily="34" charset="0"/>
              </a:rPr>
              <a:t> </a:t>
            </a:r>
            <a:r>
              <a:rPr lang="en-US" sz="1000" b="1" dirty="0">
                <a:latin typeface="Arial" panose="020B0604020202020204" pitchFamily="34" charset="0"/>
                <a:cs typeface="Arial" panose="020B0604020202020204" pitchFamily="34" charset="0"/>
              </a:rPr>
              <a:t>2026</a:t>
            </a:r>
            <a:r>
              <a:rPr lang="en-US" sz="1000" dirty="0">
                <a:latin typeface="Arial" panose="020B0604020202020204" pitchFamily="34" charset="0"/>
                <a:cs typeface="Arial" panose="020B0604020202020204" pitchFamily="34" charset="0"/>
              </a:rPr>
              <a:t> Entry Guidelines for specific information, category descriptions and entry criteria details.</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Images &amp; Supporting Documents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 your online submission, you must include a high-resolution company logo and campaign / programme image that can be used on all marketing material.</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Videos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br>
              <a:rPr lang="en-US" sz="1000" dirty="0">
                <a:latin typeface="Arial" panose="020B0604020202020204" pitchFamily="34" charset="0"/>
                <a:cs typeface="Arial" panose="020B0604020202020204" pitchFamily="34" charset="0"/>
              </a:rPr>
            </a:br>
            <a:br>
              <a:rPr lang="en-US" sz="1000" dirty="0">
                <a:latin typeface="Arial" panose="020B0604020202020204" pitchFamily="34" charset="0"/>
                <a:cs typeface="Arial" panose="020B0604020202020204" pitchFamily="34" charset="0"/>
              </a:rPr>
            </a:br>
            <a:r>
              <a:rPr lang="en-US" sz="1000" b="1" dirty="0">
                <a:effectLst/>
                <a:latin typeface="Arial" panose="020B0604020202020204" pitchFamily="34" charset="0"/>
                <a:ea typeface="Calibri" panose="020F0502020204030204" pitchFamily="34" charset="0"/>
                <a:cs typeface="Arial" panose="020B0604020202020204" pitchFamily="34" charset="0"/>
              </a:rPr>
              <a:t>Attention</a:t>
            </a:r>
            <a:br>
              <a:rPr lang="en-US" sz="1000" b="1" u="sng" dirty="0">
                <a:effectLst/>
                <a:latin typeface="Arial" panose="020B0604020202020204" pitchFamily="34" charset="0"/>
                <a:ea typeface="Calibri" panose="020F0502020204030204" pitchFamily="34" charset="0"/>
                <a:cs typeface="Arial" panose="020B0604020202020204" pitchFamily="34" charset="0"/>
              </a:rPr>
            </a:br>
            <a:r>
              <a:rPr lang="en-US" sz="1000" dirty="0">
                <a:effectLst/>
                <a:latin typeface="Arial" panose="020B0604020202020204" pitchFamily="34" charset="0"/>
                <a:ea typeface="Calibri" panose="020F0502020204030204" pitchFamily="34" charset="0"/>
                <a:cs typeface="Arial" panose="020B0604020202020204" pitchFamily="34" charset="0"/>
              </a:rPr>
              <a:t>Any specific information or content intended for judging purposes only must be clearly indicated in </a:t>
            </a:r>
            <a:r>
              <a:rPr lang="en-US" sz="10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text </a:t>
            </a:r>
            <a:r>
              <a:rPr lang="en-US" sz="1000" dirty="0">
                <a:effectLst/>
                <a:latin typeface="Arial" panose="020B0604020202020204" pitchFamily="34" charset="0"/>
                <a:ea typeface="Calibri" panose="020F0502020204030204" pitchFamily="34" charset="0"/>
                <a:cs typeface="Arial" panose="020B0604020202020204" pitchFamily="34" charset="0"/>
              </a:rPr>
              <a:t>or </a:t>
            </a:r>
            <a:r>
              <a:rPr lang="en-US" sz="1000" dirty="0">
                <a:solidFill>
                  <a:srgbClr val="FFFFFF"/>
                </a:solidFill>
                <a:effectLst/>
                <a:highlight>
                  <a:srgbClr val="FF0000"/>
                </a:highlight>
                <a:latin typeface="Arial" panose="020B0604020202020204" pitchFamily="34" charset="0"/>
                <a:ea typeface="Calibri" panose="020F0502020204030204" pitchFamily="34" charset="0"/>
                <a:cs typeface="Arial" panose="020B0604020202020204" pitchFamily="34" charset="0"/>
              </a:rPr>
              <a:t>highlighted in red</a:t>
            </a:r>
            <a:r>
              <a:rPr lang="en-US" sz="100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1000" dirty="0">
                <a:effectLst/>
                <a:latin typeface="Arial" panose="020B0604020202020204" pitchFamily="34" charset="0"/>
                <a:ea typeface="Calibri" panose="020F0502020204030204" pitchFamily="34" charset="0"/>
                <a:cs typeface="Arial" panose="020B0604020202020204" pitchFamily="34" charset="0"/>
              </a:rPr>
              <a:t>and will not be disseminated beyond the judging panel in any way. Once you are ready to submit, please save this file into a .pdf version before uploading it at: </a:t>
            </a:r>
            <a:r>
              <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hlinkClick r:id="rId3"/>
              </a:rPr>
              <a:t>https://awards.marketing-interactive.com/pr-awards/entry-submission/</a:t>
            </a:r>
            <a:endPar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endParaRPr>
          </a:p>
        </p:txBody>
      </p:sp>
      <p:sp>
        <p:nvSpPr>
          <p:cNvPr id="8" name="Rectangle 10">
            <a:extLst>
              <a:ext uri="{FF2B5EF4-FFF2-40B4-BE49-F238E27FC236}">
                <a16:creationId xmlns:a16="http://schemas.microsoft.com/office/drawing/2014/main" id="{0C59A56F-3702-584B-A638-95D0B7516C29}"/>
              </a:ext>
            </a:extLst>
          </p:cNvPr>
          <p:cNvSpPr>
            <a:spLocks noChangeArrowheads="1"/>
          </p:cNvSpPr>
          <p:nvPr/>
        </p:nvSpPr>
        <p:spPr bwMode="auto">
          <a:xfrm>
            <a:off x="107504" y="4423853"/>
            <a:ext cx="9296400" cy="221471"/>
          </a:xfrm>
          <a:prstGeom prst="rect">
            <a:avLst/>
          </a:prstGeom>
          <a:noFill/>
          <a:ln w="9525">
            <a:noFill/>
            <a:miter lim="800000"/>
            <a:headEnd/>
            <a:tailEnd/>
          </a:ln>
        </p:spPr>
        <p:txBody>
          <a:bodyPr wrap="square">
            <a:spAutoFit/>
          </a:bodyPr>
          <a:lstStyle/>
          <a:p>
            <a:pPr>
              <a:lnSpc>
                <a:spcPts val="1100"/>
              </a:lnSpc>
            </a:pPr>
            <a:r>
              <a:rPr lang="en-US" altLang="zh-TW" sz="800" dirty="0">
                <a:latin typeface="Arial" panose="020B0604020202020204" pitchFamily="34" charset="0"/>
                <a:cs typeface="Arial" panose="020B0604020202020204" pitchFamily="34" charset="0"/>
              </a:rPr>
              <a:t>NOTE: </a:t>
            </a:r>
            <a:r>
              <a:rPr lang="en-US" altLang="zh-TW" sz="800" i="1" dirty="0">
                <a:latin typeface="Arial" panose="020B0604020202020204" pitchFamily="34" charset="0"/>
                <a:cs typeface="Arial" panose="020B0604020202020204" pitchFamily="34" charset="0"/>
              </a:rPr>
              <a:t>*</a:t>
            </a:r>
            <a:r>
              <a:rPr lang="en-AU" sz="800" i="1" dirty="0">
                <a:latin typeface="Arial" panose="020B0604020202020204" pitchFamily="34" charset="0"/>
                <a:cs typeface="Arial" panose="020B0604020202020204" pitchFamily="34" charset="0"/>
              </a:rPr>
              <a:t>Please take note that we will omit Inc, Corporation, </a:t>
            </a:r>
            <a:r>
              <a:rPr lang="en-AU" sz="800" i="1" dirty="0" err="1">
                <a:latin typeface="Arial" panose="020B0604020202020204" pitchFamily="34" charset="0"/>
                <a:cs typeface="Arial" panose="020B0604020202020204" pitchFamily="34" charset="0"/>
              </a:rPr>
              <a:t>Pte.</a:t>
            </a:r>
            <a:r>
              <a:rPr lang="en-AU" sz="800" i="1" dirty="0">
                <a:latin typeface="Arial" panose="020B0604020202020204" pitchFamily="34" charset="0"/>
                <a:cs typeface="Arial" panose="020B0604020202020204" pitchFamily="34" charset="0"/>
              </a:rPr>
              <a:t> Ltd, PT, </a:t>
            </a:r>
            <a:r>
              <a:rPr lang="en-AU" sz="800" i="1" dirty="0" err="1">
                <a:latin typeface="Arial" panose="020B0604020202020204" pitchFamily="34" charset="0"/>
                <a:cs typeface="Arial" panose="020B0604020202020204" pitchFamily="34" charset="0"/>
              </a:rPr>
              <a:t>Berhad</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Sdn</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Bhd</a:t>
            </a:r>
            <a:r>
              <a:rPr lang="en-AU" sz="800" i="1" dirty="0">
                <a:latin typeface="Arial" panose="020B0604020202020204" pitchFamily="34" charset="0"/>
                <a:cs typeface="Arial" panose="020B0604020202020204" pitchFamily="34" charset="0"/>
              </a:rPr>
              <a:t> and </a:t>
            </a:r>
            <a:r>
              <a:rPr lang="en-AU" sz="800" i="1" dirty="0" err="1">
                <a:latin typeface="Arial" panose="020B0604020202020204" pitchFamily="34" charset="0"/>
                <a:cs typeface="Arial" panose="020B0604020202020204" pitchFamily="34" charset="0"/>
              </a:rPr>
              <a:t>etc</a:t>
            </a:r>
            <a:r>
              <a:rPr lang="en-AU" sz="800" i="1" dirty="0">
                <a:latin typeface="Arial" panose="020B0604020202020204" pitchFamily="34" charset="0"/>
                <a:cs typeface="Arial" panose="020B0604020202020204" pitchFamily="34" charset="0"/>
              </a:rPr>
              <a:t> in order to follow our editorial design guidelines in all marketing collaterals including trophy.</a:t>
            </a:r>
            <a:endParaRPr lang="en-US" sz="8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0593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107504" y="1275606"/>
            <a:ext cx="8833420" cy="230832"/>
          </a:xfrm>
          <a:prstGeom prst="rect">
            <a:avLst/>
          </a:prstGeom>
        </p:spPr>
        <p:txBody>
          <a:bodyPr wrap="square">
            <a:spAutoFit/>
          </a:bodyPr>
          <a:lstStyle/>
          <a:p>
            <a:r>
              <a:rPr lang="en-US" sz="900" b="1" dirty="0">
                <a:latin typeface="Arial" panose="020B0604020202020204" pitchFamily="34" charset="0"/>
                <a:cs typeface="Arial" panose="020B0604020202020204" pitchFamily="34" charset="0"/>
              </a:rPr>
              <a:t>This form is specifically for the following categories. For all other categories use the form for Talent categories. </a:t>
            </a:r>
            <a:endParaRPr lang="en-US" sz="9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FF918279-EFC6-CCA4-263D-6A151C046D42}"/>
              </a:ext>
            </a:extLst>
          </p:cNvPr>
          <p:cNvSpPr txBox="1"/>
          <p:nvPr/>
        </p:nvSpPr>
        <p:spPr>
          <a:xfrm>
            <a:off x="191643" y="1491630"/>
            <a:ext cx="8763000" cy="4555093"/>
          </a:xfrm>
          <a:prstGeom prst="rect">
            <a:avLst/>
          </a:prstGeom>
          <a:noFill/>
        </p:spPr>
        <p:txBody>
          <a:bodyPr wrap="square" numCol="2" spcCol="914400" rtlCol="0">
            <a:spAutoFit/>
          </a:bodyPr>
          <a:lstStyle/>
          <a:p>
            <a:pPr marL="228600" lvl="0" indent="-228600">
              <a:buFont typeface="+mj-lt"/>
              <a:buAutoNum type="arabicPeriod"/>
            </a:pPr>
            <a:r>
              <a:rPr lang="en-GB" sz="900" dirty="0">
                <a:latin typeface="Arial" panose="020B0604020202020204" pitchFamily="34" charset="0"/>
                <a:cs typeface="Arial" panose="020B0604020202020204" pitchFamily="34" charset="0"/>
              </a:rPr>
              <a:t>Best Anniversary Campaign</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Corporate Affairs Strategy</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CSR Communications</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Employee Engagement / Internal Communications</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Engagement for a Targeted Community</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Event-Led PR Campaign</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Experiential PR Campaign </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Insights-Driven PR</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Launch / Re-Launch Campaign</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Media Relations Strategy</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by an In-House Communications Team</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 Start-Up / Small Business</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 Thought Leadership &amp; Reputation Management </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for a Specific Audience</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B2B</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Banking / Financial Services</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Beauty &amp; Wellness</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Electronics &amp; Tech</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Entertainment</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F&amp;B</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Fashion &amp; Apparel</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FMCG</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Government / Public Services</a:t>
            </a: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Healthcare &amp; Pharmaceuticals</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Lifestyle &amp; Travel</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PR-led Integrated Communications</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Regional PR</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Use of Advocates</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Use of Celebrities / Influencers</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Use of Content</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Use of Influencer Marketing (B2B) </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Use of Micro / Niche Influencers</a:t>
            </a:r>
          </a:p>
          <a:p>
            <a:pPr marL="228600" lvl="0" indent="-228600">
              <a:buFont typeface="+mj-lt"/>
              <a:buAutoNum type="arabicPeriod"/>
            </a:pPr>
            <a:r>
              <a:rPr lang="en-GB" sz="900" b="1" dirty="0">
                <a:latin typeface="Arial" panose="020B0604020202020204" pitchFamily="34" charset="0"/>
                <a:cs typeface="Arial" panose="020B0604020202020204" pitchFamily="34" charset="0"/>
              </a:rPr>
              <a:t>Best Use of Owned Media *NEW*</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Use of Social Media</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Use of Social Media for Crisis Communications </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Use of Tech / AI for PR</a:t>
            </a:r>
          </a:p>
          <a:p>
            <a:pPr marL="228600" lvl="0" indent="-228600">
              <a:buFont typeface="+mj-lt"/>
              <a:buAutoNum type="arabicPeriod"/>
            </a:pPr>
            <a:r>
              <a:rPr lang="en-GB" sz="900" b="1" dirty="0">
                <a:latin typeface="Arial" panose="020B0604020202020204" pitchFamily="34" charset="0"/>
                <a:cs typeface="Arial" panose="020B0604020202020204" pitchFamily="34" charset="0"/>
              </a:rPr>
              <a:t>Best Use of Trendjacking for PR *NEW*</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Use of Virtual &amp; Hybrid Events </a:t>
            </a:r>
          </a:p>
          <a:p>
            <a:pPr marL="228600" lvl="0" indent="-228600">
              <a:buFont typeface="+mj-lt"/>
              <a:buAutoNum type="arabicPeriod"/>
            </a:pPr>
            <a:r>
              <a:rPr lang="en-GB" sz="900" dirty="0">
                <a:latin typeface="Arial" panose="020B0604020202020204" pitchFamily="34" charset="0"/>
                <a:cs typeface="Arial" panose="020B0604020202020204" pitchFamily="34" charset="0"/>
              </a:rPr>
              <a:t>Most Creative PR Stunt</a:t>
            </a:r>
          </a:p>
        </p:txBody>
      </p:sp>
    </p:spTree>
    <p:extLst>
      <p:ext uri="{BB962C8B-B14F-4D97-AF65-F5344CB8AC3E}">
        <p14:creationId xmlns:p14="http://schemas.microsoft.com/office/powerpoint/2010/main" val="3260002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CD0DF1-B67D-7545-ADFF-48B9AA65E40C}"/>
              </a:ext>
            </a:extLst>
          </p:cNvPr>
          <p:cNvSpPr>
            <a:spLocks noChangeArrowheads="1"/>
          </p:cNvSpPr>
          <p:nvPr/>
        </p:nvSpPr>
        <p:spPr bwMode="auto">
          <a:xfrm>
            <a:off x="107504" y="1459623"/>
            <a:ext cx="8710364" cy="3785652"/>
          </a:xfrm>
          <a:prstGeom prst="rect">
            <a:avLst/>
          </a:prstGeom>
          <a:noFill/>
          <a:ln w="9525">
            <a:noFill/>
            <a:miter lim="800000"/>
            <a:headEnd/>
            <a:tailEnd/>
          </a:ln>
          <a:effectLst/>
        </p:spPr>
        <p:txBody>
          <a:bodyPr vert="horz" wrap="square" lIns="91440" tIns="45720" rIns="91440" bIns="45720" numCol="2" spcCol="182880"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F21999"/>
                </a:solidFill>
                <a:effectLst/>
                <a:latin typeface="Arial" panose="020B0604020202020204" pitchFamily="34" charset="0"/>
                <a:ea typeface="Calibri" pitchFamily="34" charset="0"/>
                <a:cs typeface="Arial" panose="020B0604020202020204" pitchFamily="34" charset="0"/>
              </a:rPr>
              <a:t>Challenge (max. 500 words) 20%</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 clear description of the business/brand consumer challenge that PR was being asked to address</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Key statistics which help illustrate the scale of this challenge in more detail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Recommended information to submit: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Start date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End date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Target audience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Key objectives</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Budget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F21999"/>
                </a:solidFill>
                <a:effectLst/>
                <a:latin typeface="Arial" panose="020B0604020202020204" pitchFamily="34" charset="0"/>
                <a:ea typeface="Calibri" pitchFamily="34" charset="0"/>
                <a:cs typeface="Arial" panose="020B0604020202020204" pitchFamily="34" charset="0"/>
              </a:rPr>
              <a:t>Strategy (max. 500 words) 30%</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 clear rationale for why you chose this PR approach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core insight on which you focused your strategy</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An outline of your message, along with creative and media thinking on how these were developed to be both distinctive and impactful</a:t>
            </a:r>
          </a:p>
          <a:p>
            <a:pPr marR="0" lvl="0" defTabSz="914400" rtl="0" eaLnBrk="1" fontAlgn="base" latinLnBrk="0" hangingPunct="1">
              <a:lnSpc>
                <a:spcPct val="100000"/>
              </a:lnSpc>
              <a:spcBef>
                <a:spcPct val="0"/>
              </a:spcBef>
              <a:spcAft>
                <a:spcPct val="0"/>
              </a:spcAft>
              <a:buClrTx/>
              <a:buSzTx/>
              <a:tabLst/>
            </a:pPr>
            <a:endParaRPr lang="en-US" sz="900" dirty="0">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Recommended information to submit: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Which media channels were used and why?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Outline the approach and why it was used</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lang="en-US" sz="900" dirty="0">
              <a:latin typeface="Arial" panose="020B0604020202020204" pitchFamily="34" charset="0"/>
              <a:ea typeface="Calibri" pitchFamily="34" charset="0"/>
              <a:cs typeface="Arial" panose="020B0604020202020204"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n-US" sz="900" dirty="0">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F21999"/>
                </a:solidFill>
                <a:effectLst/>
                <a:latin typeface="Arial" panose="020B0604020202020204" pitchFamily="34" charset="0"/>
                <a:ea typeface="Calibri" pitchFamily="34" charset="0"/>
                <a:cs typeface="Arial" panose="020B0604020202020204" pitchFamily="34" charset="0"/>
              </a:rPr>
              <a:t>Execution (max. 500 words) 30%</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An overview of how your strategy was implemented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different tactics / mediums used within the </a:t>
            </a:r>
            <a:r>
              <a:rPr kumimoji="0" lang="en-US" sz="900" i="0" u="none" strike="noStrike" cap="none" normalizeH="0" baseline="0" dirty="0" err="1">
                <a:ln>
                  <a:noFill/>
                </a:ln>
                <a:solidFill>
                  <a:schemeClr val="tx1"/>
                </a:solidFill>
                <a:effectLst/>
                <a:latin typeface="Arial" panose="020B0604020202020204" pitchFamily="34" charset="0"/>
                <a:ea typeface="Calibri" pitchFamily="34" charset="0"/>
                <a:cs typeface="Arial" panose="020B0604020202020204" pitchFamily="34" charset="0"/>
              </a:rPr>
              <a:t>programme</a:t>
            </a:r>
            <a:endPar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roles of these different tactics / mediums </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F21999"/>
                </a:solidFill>
                <a:effectLst/>
                <a:latin typeface="Arial" panose="020B0604020202020204" pitchFamily="34" charset="0"/>
                <a:ea typeface="Calibri" pitchFamily="34" charset="0"/>
                <a:cs typeface="Arial" panose="020B0604020202020204" pitchFamily="34" charset="0"/>
              </a:rPr>
              <a:t>Results (max. 500 words) 20%</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campaign’s bottom-line impact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Notable changes to the stakeholders’ </a:t>
            </a:r>
            <a:r>
              <a:rPr kumimoji="0" lang="en-US" sz="900" i="0" u="none" strike="noStrike" cap="none" normalizeH="0" baseline="0" dirty="0" err="1">
                <a:ln>
                  <a:noFill/>
                </a:ln>
                <a:solidFill>
                  <a:schemeClr val="tx1"/>
                </a:solidFill>
                <a:effectLst/>
                <a:latin typeface="Arial" panose="020B0604020202020204" pitchFamily="34" charset="0"/>
                <a:ea typeface="Calibri" pitchFamily="34" charset="0"/>
                <a:cs typeface="Arial" panose="020B0604020202020204" pitchFamily="34" charset="0"/>
              </a:rPr>
              <a:t>behaviour</a:t>
            </a:r>
            <a:endPar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Clear evidence / metrics demonstrating the campaign’s performance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 clear rationale as to why you believe this qualifies for a PR Award</a:t>
            </a:r>
          </a:p>
          <a:p>
            <a:r>
              <a:rPr lang="en-US" sz="900" b="1" dirty="0">
                <a:latin typeface="Arial" panose="020B0604020202020204" pitchFamily="34" charset="0"/>
                <a:cs typeface="Arial" panose="020B0604020202020204" pitchFamily="34" charset="0"/>
              </a:rPr>
              <a:t> </a:t>
            </a:r>
            <a:endParaRPr lang="en-US" sz="900" dirty="0">
              <a:latin typeface="Arial" panose="020B0604020202020204" pitchFamily="34" charset="0"/>
              <a:cs typeface="Arial" panose="020B0604020202020204" pitchFamily="34" charset="0"/>
            </a:endParaRPr>
          </a:p>
          <a:p>
            <a:r>
              <a:rPr lang="en-US" sz="900" b="1" dirty="0">
                <a:latin typeface="Arial" panose="020B0604020202020204" pitchFamily="34" charset="0"/>
                <a:cs typeface="Arial" panose="020B0604020202020204" pitchFamily="34" charset="0"/>
              </a:rPr>
              <a:t>Please also take note of the specific category criteria and ensure all areas mentioned are covered within your submission as the judging panel will be looking for these details.</a:t>
            </a:r>
            <a:endParaRPr lang="en-US" sz="9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sz="800" b="0" i="0" u="none" strike="noStrike" cap="none" normalizeH="0" baseline="0" dirty="0">
              <a:ln>
                <a:noFill/>
              </a:ln>
              <a:solidFill>
                <a:schemeClr val="tx1"/>
              </a:solidFill>
              <a:effectLst/>
              <a:latin typeface="Helvetica CE 45 Light" pitchFamily="82" charset="0"/>
              <a:cs typeface="Arial" pitchFamily="34" charset="0"/>
            </a:endParaRPr>
          </a:p>
        </p:txBody>
      </p:sp>
      <p:sp>
        <p:nvSpPr>
          <p:cNvPr id="3" name="TextBox 2">
            <a:extLst>
              <a:ext uri="{FF2B5EF4-FFF2-40B4-BE49-F238E27FC236}">
                <a16:creationId xmlns:a16="http://schemas.microsoft.com/office/drawing/2014/main" id="{E61C0046-31B5-B94E-9584-07CCC04EE07A}"/>
              </a:ext>
            </a:extLst>
          </p:cNvPr>
          <p:cNvSpPr txBox="1"/>
          <p:nvPr/>
        </p:nvSpPr>
        <p:spPr>
          <a:xfrm>
            <a:off x="107504" y="1122298"/>
            <a:ext cx="8909434" cy="369332"/>
          </a:xfrm>
          <a:prstGeom prst="rect">
            <a:avLst/>
          </a:prstGeom>
          <a:noFill/>
        </p:spPr>
        <p:txBody>
          <a:bodyPr wrap="square" rtlCol="0">
            <a:spAutoFit/>
          </a:bodyPr>
          <a:lstStyle/>
          <a:p>
            <a:r>
              <a:rPr lang="en-US" sz="900" dirty="0">
                <a:latin typeface="Arial" panose="020B0604020202020204" pitchFamily="34" charset="0"/>
                <a:ea typeface="Helvetica Neue" panose="02000503000000020004" pitchFamily="2" charset="0"/>
                <a:cs typeface="Arial" panose="020B0604020202020204" pitchFamily="34" charset="0"/>
              </a:rPr>
              <a:t>Here are some guiding pointers that judges will be looking out for. Please ensure your entry answers the points below for the various sections along with the guiding pointers in the respective categories. Your entry will be evaluated on the following four key areas:</a:t>
            </a:r>
            <a:endParaRPr lang="en-US" sz="900" dirty="0">
              <a:solidFill>
                <a:schemeClr val="bg1"/>
              </a:solidFill>
              <a:latin typeface="Helvetica CE 45 Light" pitchFamily="82" charset="0"/>
            </a:endParaRPr>
          </a:p>
        </p:txBody>
      </p:sp>
    </p:spTree>
    <p:extLst>
      <p:ext uri="{BB962C8B-B14F-4D97-AF65-F5344CB8AC3E}">
        <p14:creationId xmlns:p14="http://schemas.microsoft.com/office/powerpoint/2010/main" val="2871563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60CB10A-2AEA-E14A-B026-858691F217E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1: Challenge 20%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5" name="Table 4">
            <a:extLst>
              <a:ext uri="{FF2B5EF4-FFF2-40B4-BE49-F238E27FC236}">
                <a16:creationId xmlns:a16="http://schemas.microsoft.com/office/drawing/2014/main" id="{401AE050-0935-2143-A604-FCA4B3D06B0A}"/>
              </a:ext>
            </a:extLst>
          </p:cNvPr>
          <p:cNvGraphicFramePr>
            <a:graphicFrameLocks noGrp="1"/>
          </p:cNvGraphicFramePr>
          <p:nvPr>
            <p:extLst>
              <p:ext uri="{D42A27DB-BD31-4B8C-83A1-F6EECF244321}">
                <p14:modId xmlns:p14="http://schemas.microsoft.com/office/powerpoint/2010/main" val="1403634899"/>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51596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471F3B5-1D27-B747-827E-15AA2895945E}"/>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2: Strategy 30%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7" name="Table 6">
            <a:extLst>
              <a:ext uri="{FF2B5EF4-FFF2-40B4-BE49-F238E27FC236}">
                <a16:creationId xmlns:a16="http://schemas.microsoft.com/office/drawing/2014/main" id="{0ECC4024-8535-7840-9BB0-C0A66983C6DC}"/>
              </a:ext>
            </a:extLst>
          </p:cNvPr>
          <p:cNvGraphicFramePr>
            <a:graphicFrameLocks noGrp="1"/>
          </p:cNvGraphicFramePr>
          <p:nvPr>
            <p:extLst>
              <p:ext uri="{D42A27DB-BD31-4B8C-83A1-F6EECF244321}">
                <p14:modId xmlns:p14="http://schemas.microsoft.com/office/powerpoint/2010/main" val="3094345620"/>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554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F35B9-F140-D341-8555-E99480F0F43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3: Execution </a:t>
            </a:r>
            <a:r>
              <a:rPr lang="en-US" altLang="zh-TW" sz="1100" b="1" dirty="0">
                <a:latin typeface="Arial" panose="020B0604020202020204" pitchFamily="34" charset="0"/>
                <a:ea typeface="+mj-ea"/>
                <a:cs typeface="Arial" panose="020B0604020202020204" pitchFamily="34" charset="0"/>
              </a:rPr>
              <a:t>3</a:t>
            </a:r>
            <a:r>
              <a:rPr kumimoji="0" lang="en-US" altLang="zh-TW" sz="1100" b="1" dirty="0">
                <a:latin typeface="Arial" panose="020B0604020202020204" pitchFamily="34" charset="0"/>
                <a:ea typeface="+mj-ea"/>
                <a:cs typeface="Arial" panose="020B0604020202020204" pitchFamily="34" charset="0"/>
              </a:rPr>
              <a:t>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3" name="Table 2">
            <a:extLst>
              <a:ext uri="{FF2B5EF4-FFF2-40B4-BE49-F238E27FC236}">
                <a16:creationId xmlns:a16="http://schemas.microsoft.com/office/drawing/2014/main" id="{69BD7469-50DF-6C44-B799-29A4866EE654}"/>
              </a:ext>
            </a:extLst>
          </p:cNvPr>
          <p:cNvGraphicFramePr>
            <a:graphicFrameLocks noGrp="1"/>
          </p:cNvGraphicFramePr>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49200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7A52-E5F1-F848-B244-D5A80AC69345}"/>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4: Results 20% (Max. </a:t>
            </a:r>
            <a:r>
              <a:rPr lang="en-US" altLang="zh-TW" sz="1100" b="1" dirty="0">
                <a:latin typeface="Arial" panose="020B0604020202020204" pitchFamily="34" charset="0"/>
                <a:ea typeface="+mj-ea"/>
                <a:cs typeface="Arial" panose="020B0604020202020204" pitchFamily="34" charset="0"/>
              </a:rPr>
              <a:t>500</a:t>
            </a:r>
            <a:r>
              <a:rPr kumimoji="0" lang="en-US" altLang="zh-TW" sz="1100" b="1" dirty="0">
                <a:latin typeface="Arial" panose="020B0604020202020204" pitchFamily="34" charset="0"/>
                <a:ea typeface="+mj-ea"/>
                <a:cs typeface="Arial" panose="020B0604020202020204" pitchFamily="34" charset="0"/>
              </a:rPr>
              <a:t>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3" name="Table 2">
            <a:extLst>
              <a:ext uri="{FF2B5EF4-FFF2-40B4-BE49-F238E27FC236}">
                <a16:creationId xmlns:a16="http://schemas.microsoft.com/office/drawing/2014/main" id="{513082A5-C60F-834F-8C66-C77958FC1965}"/>
              </a:ext>
            </a:extLst>
          </p:cNvPr>
          <p:cNvGraphicFramePr>
            <a:graphicFrameLocks noGrp="1"/>
          </p:cNvGraphicFramePr>
          <p:nvPr>
            <p:extLst>
              <p:ext uri="{D42A27DB-BD31-4B8C-83A1-F6EECF244321}">
                <p14:modId xmlns:p14="http://schemas.microsoft.com/office/powerpoint/2010/main" val="1554304676"/>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273543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3898</TotalTime>
  <Words>1127</Words>
  <Application>Microsoft Office PowerPoint</Application>
  <PresentationFormat>On-screen Show (16:9)</PresentationFormat>
  <Paragraphs>128</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Helvetica CE 45 Light</vt:lpstr>
      <vt:lpstr>Helvetica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Sandi Lapida</cp:lastModifiedBy>
  <cp:revision>420</cp:revision>
  <dcterms:created xsi:type="dcterms:W3CDTF">2006-08-16T00:00:00Z</dcterms:created>
  <dcterms:modified xsi:type="dcterms:W3CDTF">2025-09-08T10:36:48Z</dcterms:modified>
</cp:coreProperties>
</file>